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663" autoAdjust="0"/>
  </p:normalViewPr>
  <p:slideViewPr>
    <p:cSldViewPr>
      <p:cViewPr>
        <p:scale>
          <a:sx n="80" d="100"/>
          <a:sy n="80" d="100"/>
        </p:scale>
        <p:origin x="-1512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EEAF1-3C26-4204-92DB-5FF048DEC22E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573A2-11AF-42A2-B183-4FA8D503C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0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pPr marL="228600" indent="-228600">
              <a:buAutoNum type="arabicParenR"/>
            </a:pPr>
            <a:r>
              <a:rPr lang="en-US" dirty="0" smtClean="0"/>
              <a:t>Start with a multiple</a:t>
            </a:r>
            <a:r>
              <a:rPr lang="en-US" baseline="0" dirty="0" smtClean="0"/>
              <a:t> of 7 between 40 and 50.  Add 63.  Divide by 4.  (28)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a multiple of 8 between 50 and 60.  Add 28.  Divide by 4.  (21)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Start with a multiple of 9 between 60 and 70.  Add 29.  Divide by 4.  (23)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573A2-11AF-42A2-B183-4FA8D503C8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3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F1ED49B-EF91-43BB-BE4F-2264C7D8793F}" type="datetimeFigureOut">
              <a:rPr lang="en-US" smtClean="0"/>
              <a:t>8/30/2012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4B121F9-8E5F-4BD3-ACDF-4E97E1A8D15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102"/>
          </a:xfrm>
        </p:spPr>
        <p:txBody>
          <a:bodyPr/>
          <a:lstStyle/>
          <a:p>
            <a:r>
              <a:rPr lang="en-US" dirty="0" smtClean="0"/>
              <a:t>Thursday, August 30,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143000"/>
                <a:ext cx="7406640" cy="40386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T.I.S.K. Problems</a:t>
                </a:r>
              </a:p>
              <a:p>
                <a:pPr marL="541782" indent="-514350">
                  <a:buAutoNum type="arabicPeriod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41782" indent="-514350">
                  <a:buAutoNum type="arabicPeriod"/>
                </a:pPr>
                <a:endParaRPr lang="en-US" dirty="0" smtClean="0"/>
              </a:p>
              <a:p>
                <a:pPr marL="541782" indent="-514350">
                  <a:buAutoNum type="arabicPeriod"/>
                </a:pPr>
                <a:r>
                  <a:rPr lang="en-US" dirty="0" smtClean="0"/>
                  <a:t>Find </a:t>
                </a:r>
                <a:r>
                  <a:rPr lang="en-US" dirty="0" smtClean="0"/>
                  <a:t>the constant difference and tell which difference is constant in the sequence:</a:t>
                </a:r>
                <a:br>
                  <a:rPr lang="en-US" dirty="0" smtClean="0"/>
                </a:br>
                <a:r>
                  <a:rPr lang="en-US" dirty="0" smtClean="0"/>
                  <a:t>-50, -12, 2, 4, 6, 20, 58, </a:t>
                </a:r>
                <a:r>
                  <a:rPr lang="en-US" dirty="0" smtClean="0"/>
                  <a:t>…</a:t>
                </a:r>
              </a:p>
              <a:p>
                <a:pPr marL="541782" indent="-514350">
                  <a:buAutoNum type="arabicPeriod"/>
                </a:pPr>
                <a:endParaRPr lang="en-US" dirty="0" smtClean="0"/>
              </a:p>
              <a:p>
                <a:pPr marL="541782" indent="-514350">
                  <a:buAutoNum type="arabicPeriod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3−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9−5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541782" indent="-514350">
                  <a:buAutoNum type="arabicPeriod"/>
                </a:pPr>
                <a:endParaRPr lang="en-US" dirty="0"/>
              </a:p>
              <a:p>
                <a:r>
                  <a:rPr lang="en-US" dirty="0" smtClean="0"/>
                  <a:t>We will have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143000"/>
                <a:ext cx="7406640" cy="4038600"/>
              </a:xfrm>
              <a:blipFill rotWithShape="1">
                <a:blip r:embed="rId3"/>
                <a:stretch>
                  <a:fillRect l="-905" t="-3323" r="-329" b="-2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600200" y="5181600"/>
            <a:ext cx="6400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Homework: 2.7 Worksheet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2190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596646" indent="-514350"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</m:oMath>
                </a14:m>
                <a:endParaRPr lang="en-US" b="0" dirty="0" smtClean="0"/>
              </a:p>
              <a:p>
                <a:pPr marL="596646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𝑟</m:t>
                    </m:r>
                  </m:oMath>
                </a14:m>
                <a:endParaRPr lang="en-US" dirty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𝑑</m:t>
                    </m:r>
                  </m:oMath>
                </a14:m>
                <a:endParaRPr lang="en-US" dirty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</a:rPr>
                      <m:t>𝑚𝑝</m:t>
                    </m:r>
                  </m:oMath>
                </a14:m>
                <a:endParaRPr lang="en-US" dirty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dirty="0"/>
              </a:p>
              <a:p>
                <a:pPr marL="596646" indent="-514350">
                  <a:buFont typeface="Wingdings 2"/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12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</a:rPr>
                      <m:t>−3</m:t>
                    </m:r>
                    <m:r>
                      <a:rPr lang="en-US" i="1">
                        <a:latin typeface="Cambria Math"/>
                      </a:rPr>
                      <m:t>𝑞</m:t>
                    </m:r>
                  </m:oMath>
                </a14:m>
                <a:endParaRPr lang="en-US" dirty="0"/>
              </a:p>
              <a:p>
                <a:pPr marL="596646" indent="-514350">
                  <a:buAutoNum type="arabicParenR"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596646" indent="-514350">
                  <a:buFont typeface="+mj-lt"/>
                  <a:buAutoNum type="arabicParenR" startAt="9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−4</m:t>
                    </m:r>
                    <m:r>
                      <a:rPr lang="en-US" b="0" i="1" smtClean="0">
                        <a:latin typeface="Cambria Math"/>
                      </a:rPr>
                      <m:t>𝑐</m:t>
                    </m:r>
                    <m:r>
                      <a:rPr lang="en-US" b="0" i="1" smtClean="0">
                        <a:latin typeface="Cambria Math"/>
                      </a:rPr>
                      <m:t>+4</m:t>
                    </m:r>
                  </m:oMath>
                </a14:m>
                <a:r>
                  <a:rPr lang="en-US" dirty="0" smtClean="0"/>
                  <a:t> or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4−4</m:t>
                    </m:r>
                    <m:r>
                      <a:rPr lang="en-US" b="0" i="1" smtClean="0">
                        <a:latin typeface="Cambria Math"/>
                      </a:rPr>
                      <m:t>𝑐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</a:rPr>
                      <m:t>+5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+10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−5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−2</m:t>
                    </m:r>
                    <m:r>
                      <a:rPr lang="en-US" b="0" i="1" smtClean="0">
                        <a:latin typeface="Cambria Math"/>
                      </a:rPr>
                      <m:t>𝑠</m:t>
                    </m:r>
                    <m:r>
                      <a:rPr lang="en-US" b="0" i="1" smtClean="0">
                        <a:latin typeface="Cambria Math"/>
                      </a:rPr>
                      <m:t>+4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</m:oMath>
                </a14:m>
                <a:endParaRPr lang="en-US" dirty="0"/>
              </a:p>
              <a:p>
                <a:pPr marL="596646" indent="-514350">
                  <a:buFont typeface="+mj-lt"/>
                  <a:buAutoNum type="arabicParenR" startAt="9"/>
                </a:pPr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t="-1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762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§2.7 </a:t>
            </a:r>
            <a:r>
              <a:rPr lang="en-US" dirty="0" smtClean="0"/>
              <a:t>Dividing Expressions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53340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What is division?</a:t>
                </a:r>
              </a:p>
              <a:p>
                <a:pPr lvl="1"/>
                <a:r>
                  <a:rPr lang="en-US" dirty="0" smtClean="0"/>
                  <a:t>Multiplication by a reciprocal</a:t>
                </a:r>
              </a:p>
              <a:p>
                <a:r>
                  <a:rPr lang="en-US" dirty="0" smtClean="0"/>
                  <a:t>What does that mean?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54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÷9=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108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÷6=</m:t>
                    </m:r>
                  </m:oMath>
                </a14:m>
                <a:endParaRPr lang="en-US" i="1" dirty="0" smtClean="0">
                  <a:latin typeface="Cambria Math"/>
                </a:endParaRPr>
              </a:p>
              <a:p>
                <a:pPr lvl="1"/>
                <a:endParaRPr lang="en-US" sz="105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8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÷32=</m:t>
                    </m:r>
                  </m:oMath>
                </a14:m>
                <a:endParaRPr lang="en-US" dirty="0" smtClean="0"/>
              </a:p>
              <a:p>
                <a:pPr lvl="1"/>
                <a:endParaRPr lang="en-US" sz="1050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÷6=</m:t>
                    </m:r>
                  </m:oMath>
                </a14:m>
                <a:endParaRPr lang="en-US" dirty="0" smtClean="0"/>
              </a:p>
              <a:p>
                <a:pPr lvl="1"/>
                <a:endParaRPr lang="en-US" sz="1050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÷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20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en-US" dirty="0"/>
              </a:p>
              <a:p>
                <a:pPr lvl="1"/>
                <a:endParaRPr lang="en-US" dirty="0" smtClean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5334000"/>
              </a:xfrm>
              <a:blipFill rotWithShape="1">
                <a:blip r:embed="rId2"/>
                <a:stretch>
                  <a:fillRect t="-14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62300" y="3058180"/>
                <a:ext cx="1562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54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300" y="3058180"/>
                <a:ext cx="15621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81400" y="2987032"/>
                <a:ext cx="1562100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987032"/>
                <a:ext cx="1562100" cy="6705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14800" y="3048000"/>
                <a:ext cx="1562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048000"/>
                <a:ext cx="15621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52800" y="3591580"/>
                <a:ext cx="1562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108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3591580"/>
                <a:ext cx="15621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86200" y="3520432"/>
                <a:ext cx="1562100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520432"/>
                <a:ext cx="1562100" cy="67056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57700" y="3581400"/>
                <a:ext cx="1562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=18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700" y="3581400"/>
                <a:ext cx="15621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48000" y="4360684"/>
                <a:ext cx="1562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8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4360684"/>
                <a:ext cx="15621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67100" y="4208284"/>
                <a:ext cx="1562100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7100" y="4208284"/>
                <a:ext cx="1562100" cy="67056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86200" y="4284484"/>
                <a:ext cx="1562100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284484"/>
                <a:ext cx="1562100" cy="66851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200400" y="5115580"/>
                <a:ext cx="15621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21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5115580"/>
                <a:ext cx="1562100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619500" y="5044432"/>
                <a:ext cx="1562100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500" y="5044432"/>
                <a:ext cx="1562100" cy="67056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62400" y="5044432"/>
                <a:ext cx="1562100" cy="666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044432"/>
                <a:ext cx="1562100" cy="66652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819400" y="5800863"/>
                <a:ext cx="1562100" cy="670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5800863"/>
                <a:ext cx="1562100" cy="67050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00400" y="5800800"/>
                <a:ext cx="1562100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5800800"/>
                <a:ext cx="1562100" cy="670568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19500" y="5791200"/>
                <a:ext cx="1562100" cy="666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500" y="5791200"/>
                <a:ext cx="1562100" cy="66652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296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§2.7  Dividing Expressions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How is that helpful?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We can now write this as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15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+6)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Time to use the Distributive Property!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>
            <a:off x="5943600" y="2274953"/>
            <a:ext cx="1114425" cy="639697"/>
          </a:xfrm>
          <a:custGeom>
            <a:avLst/>
            <a:gdLst>
              <a:gd name="connsiteX0" fmla="*/ 1266825 w 1266825"/>
              <a:gd name="connsiteY0" fmla="*/ 496822 h 639697"/>
              <a:gd name="connsiteX1" fmla="*/ 781050 w 1266825"/>
              <a:gd name="connsiteY1" fmla="*/ 1522 h 639697"/>
              <a:gd name="connsiteX2" fmla="*/ 0 w 1266825"/>
              <a:gd name="connsiteY2" fmla="*/ 639697 h 63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6825" h="639697">
                <a:moveTo>
                  <a:pt x="1266825" y="496822"/>
                </a:moveTo>
                <a:cubicBezTo>
                  <a:pt x="1129506" y="237265"/>
                  <a:pt x="992187" y="-22291"/>
                  <a:pt x="781050" y="1522"/>
                </a:cubicBezTo>
                <a:cubicBezTo>
                  <a:pt x="569912" y="25334"/>
                  <a:pt x="284956" y="332515"/>
                  <a:pt x="0" y="639697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6705600" y="2286000"/>
            <a:ext cx="361950" cy="639697"/>
          </a:xfrm>
          <a:custGeom>
            <a:avLst/>
            <a:gdLst>
              <a:gd name="connsiteX0" fmla="*/ 1266825 w 1266825"/>
              <a:gd name="connsiteY0" fmla="*/ 496822 h 639697"/>
              <a:gd name="connsiteX1" fmla="*/ 781050 w 1266825"/>
              <a:gd name="connsiteY1" fmla="*/ 1522 h 639697"/>
              <a:gd name="connsiteX2" fmla="*/ 0 w 1266825"/>
              <a:gd name="connsiteY2" fmla="*/ 639697 h 63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6825" h="639697">
                <a:moveTo>
                  <a:pt x="1266825" y="496822"/>
                </a:moveTo>
                <a:cubicBezTo>
                  <a:pt x="1129506" y="237265"/>
                  <a:pt x="992187" y="-22291"/>
                  <a:pt x="781050" y="1522"/>
                </a:cubicBezTo>
                <a:cubicBezTo>
                  <a:pt x="569912" y="25334"/>
                  <a:pt x="284956" y="332515"/>
                  <a:pt x="0" y="639697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5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</a:t>
            </a:r>
            <a:r>
              <a:rPr lang="en-US" dirty="0" smtClean="0"/>
              <a:t>2.7  Dividing Expressions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You try it (on your white board):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24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18</m:t>
                        </m:r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</a:rPr>
                          <m:t>−27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  <m:r>
                          <a:rPr lang="en-US" b="0" i="1" smtClean="0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−8</m:t>
                        </m:r>
                        <m:r>
                          <a:rPr lang="en-US" b="0" i="1" smtClean="0">
                            <a:latin typeface="Cambria Math"/>
                          </a:rPr>
                          <m:t>𝑧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−8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971800" y="2133600"/>
                <a:ext cx="18986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=3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2133600"/>
                <a:ext cx="1898661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895600" y="2884050"/>
                <a:ext cx="18986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𝑝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2884050"/>
                <a:ext cx="1898661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514600" y="3657600"/>
                <a:ext cx="220483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=−3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657600"/>
                <a:ext cx="2204834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743200" y="4419600"/>
                <a:ext cx="164057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𝑧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4419600"/>
                <a:ext cx="1640577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981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4600" y="4876800"/>
            <a:ext cx="1219200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§2.7  Dividing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Now for something a little different…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We’ll still use the idea that division is multiplication by a reciprocal.</a:t>
                </a:r>
              </a:p>
              <a:p>
                <a:pPr lvl="1"/>
                <a:r>
                  <a:rPr lang="en-US" dirty="0" smtClean="0"/>
                  <a:t>Therefore this is: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+6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(6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2514600" y="5638800"/>
            <a:ext cx="2514600" cy="1219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14600" y="4876800"/>
            <a:ext cx="2514600" cy="171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3800" y="4876800"/>
            <a:ext cx="5105400" cy="171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733800" y="5638800"/>
            <a:ext cx="5105400" cy="1219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029200" y="5048250"/>
            <a:ext cx="3810000" cy="1809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80267" y="5257800"/>
                <a:ext cx="48821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0267" y="5257800"/>
                <a:ext cx="488211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5344180"/>
                <a:ext cx="61093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3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344180"/>
                <a:ext cx="61093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891544" y="5334000"/>
                <a:ext cx="6616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544" y="5334000"/>
                <a:ext cx="661656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445989" y="5421868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989" y="5421868"/>
                <a:ext cx="42191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50789" y="5257800"/>
                <a:ext cx="48821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789" y="5257800"/>
                <a:ext cx="488211" cy="6127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62800" y="5344180"/>
                <a:ext cx="6616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5344180"/>
                <a:ext cx="661656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696200" y="5347312"/>
                <a:ext cx="61093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5347312"/>
                <a:ext cx="610933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Oval 29"/>
          <p:cNvSpPr/>
          <p:nvPr/>
        </p:nvSpPr>
        <p:spPr>
          <a:xfrm>
            <a:off x="6553200" y="5791200"/>
            <a:ext cx="1143000" cy="838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444656" y="6028336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656" y="6028336"/>
                <a:ext cx="42191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749456" y="5864268"/>
                <a:ext cx="48821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9456" y="5864268"/>
                <a:ext cx="488211" cy="6127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161467" y="5950648"/>
                <a:ext cx="9350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1467" y="5950648"/>
                <a:ext cx="935064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923467" y="5953780"/>
                <a:ext cx="61093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3467" y="5953780"/>
                <a:ext cx="610933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444656" y="6485536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656" y="6485536"/>
                <a:ext cx="42191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81800" y="6407848"/>
                <a:ext cx="48570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6407848"/>
                <a:ext cx="485709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087933" y="6410980"/>
                <a:ext cx="61093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7933" y="6410980"/>
                <a:ext cx="610933" cy="52322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514600" y="5558135"/>
                <a:ext cx="1447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5558135"/>
                <a:ext cx="1447800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820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3" grpId="0" uiExpand="1" build="p"/>
      <p:bldP spid="6" grpId="0" animBg="1"/>
      <p:bldP spid="6" grpId="1" animBg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30" grpId="0" animBg="1"/>
      <p:bldP spid="30" grpId="1" animBg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1" grpId="0"/>
      <p:bldP spid="31" grpId="1"/>
      <p:bldP spid="33" grpId="0"/>
      <p:bldP spid="33" grpId="1"/>
      <p:bldP spid="34" grpId="0"/>
      <p:bldP spid="34" grpId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§2.7  Dividing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Your turn.  Pick up your white board and try these problems.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𝑎𝑐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𝑎𝑏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  <m:r>
                          <a:rPr lang="en-US" b="0" i="1" smtClean="0">
                            <a:latin typeface="Cambria Math"/>
                          </a:rPr>
                          <m:t>𝑐𝑏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24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𝑤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r="-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48000" y="2667000"/>
                <a:ext cx="209384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=4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𝑎𝑐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667000"/>
                <a:ext cx="209384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881162" y="3453825"/>
                <a:ext cx="230043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+4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162" y="3453825"/>
                <a:ext cx="2300438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00400" y="4292025"/>
                <a:ext cx="232409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𝑎𝑏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+7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4292025"/>
                <a:ext cx="2324098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305738" y="5181600"/>
                <a:ext cx="21806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8</m:t>
                          </m:r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738" y="5181600"/>
                <a:ext cx="2180662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31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2.7 Worksheet</a:t>
            </a:r>
          </a:p>
          <a:p>
            <a:r>
              <a:rPr lang="en-US" dirty="0" smtClean="0"/>
              <a:t>OPTIONAL: Review Chapter 2 by completing the Chapter test in the book.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7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919</TotalTime>
  <Words>632</Words>
  <Application>Microsoft Office PowerPoint</Application>
  <PresentationFormat>On-screen Show (4:3)</PresentationFormat>
  <Paragraphs>112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Thursday, August 30, 2012</vt:lpstr>
      <vt:lpstr>Homework Check</vt:lpstr>
      <vt:lpstr>§2.7 Dividing Expressions</vt:lpstr>
      <vt:lpstr>§2.7  Dividing Expressions</vt:lpstr>
      <vt:lpstr>§2.7  Dividing Expressions</vt:lpstr>
      <vt:lpstr>§2.7  Dividing Expressions</vt:lpstr>
      <vt:lpstr>§2.7  Dividing Expressions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August 30, 2012</dc:title>
  <dc:creator>Dria</dc:creator>
  <cp:lastModifiedBy>Dria</cp:lastModifiedBy>
  <cp:revision>13</cp:revision>
  <dcterms:created xsi:type="dcterms:W3CDTF">2012-08-29T23:31:02Z</dcterms:created>
  <dcterms:modified xsi:type="dcterms:W3CDTF">2012-08-31T01:59:24Z</dcterms:modified>
</cp:coreProperties>
</file>